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73" r:id="rId4"/>
    <p:sldId id="259" r:id="rId5"/>
    <p:sldId id="260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514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19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68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94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7299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9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00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7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39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09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21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845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D9D0C-4DAD-7A72-FA15-728B6AC2E1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6463" b="8309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5E9111-25A0-C7B4-6842-0014CF175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r>
              <a:rPr lang="en-US" dirty="0"/>
              <a:t>Assignment Ch</a:t>
            </a:r>
            <a:r>
              <a:rPr lang="ar-EG" dirty="0"/>
              <a:t> </a:t>
            </a:r>
            <a:r>
              <a:rPr lang="en-US" dirty="0"/>
              <a:t>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5E7C0-B7B3-2E65-6FF2-A07BBBAFA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Building a Data Ingestion Pipeline with Apache Sqoop, </a:t>
            </a:r>
            <a:br>
              <a:rPr lang="en-US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Flume, and Kafka on a Local Machine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C1B9D8-212A-444E-B28D-25DA59618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1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DD46-7396-4661-5A38-92E12F1B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7" y="0"/>
            <a:ext cx="9692640" cy="1325562"/>
          </a:xfrm>
        </p:spPr>
        <p:txBody>
          <a:bodyPr/>
          <a:lstStyle/>
          <a:p>
            <a:r>
              <a:rPr lang="en-US" dirty="0"/>
              <a:t>Listing Files in HDFS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2577-355E-0B85-800E-2EF356457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117" y="1438967"/>
            <a:ext cx="8595360" cy="4351337"/>
          </a:xfrm>
        </p:spPr>
        <p:txBody>
          <a:bodyPr/>
          <a:lstStyle/>
          <a:p>
            <a:r>
              <a:rPr lang="en-US" dirty="0"/>
              <a:t>Command: </a:t>
            </a:r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 err="1"/>
              <a:t>dfs</a:t>
            </a:r>
            <a:r>
              <a:rPr lang="en-US" dirty="0"/>
              <a:t> -ls /table2/users</a:t>
            </a:r>
          </a:p>
          <a:p>
            <a:pPr marL="0" indent="0">
              <a:buNone/>
            </a:pPr>
            <a:r>
              <a:rPr lang="en-US" dirty="0"/>
              <a:t>Outcome: Listed files in the /table2/users directory.</a:t>
            </a:r>
          </a:p>
          <a:p>
            <a:r>
              <a:rPr lang="en-US" dirty="0"/>
              <a:t>Files Found:</a:t>
            </a:r>
          </a:p>
          <a:p>
            <a:pPr marL="0" indent="0">
              <a:buNone/>
            </a:pPr>
            <a:r>
              <a:rPr lang="en-US" dirty="0"/>
              <a:t>SUCCESS: Indicates the successful completion of a job.</a:t>
            </a:r>
          </a:p>
          <a:p>
            <a:pPr marL="0" indent="0">
              <a:buNone/>
            </a:pPr>
            <a:r>
              <a:rPr lang="en-US" dirty="0"/>
              <a:t>part-m-00000, part-m-00001: Data files generated by the job.</a:t>
            </a:r>
          </a:p>
          <a:p>
            <a:r>
              <a:rPr lang="en-US" dirty="0"/>
              <a:t>Viewing File Content:</a:t>
            </a:r>
          </a:p>
          <a:p>
            <a:pPr marL="0" indent="0">
              <a:buNone/>
            </a:pPr>
            <a:r>
              <a:rPr lang="en-US" dirty="0"/>
              <a:t>Command: </a:t>
            </a:r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 err="1"/>
              <a:t>dfs</a:t>
            </a:r>
            <a:r>
              <a:rPr lang="en-US" dirty="0"/>
              <a:t> -cat /table2/users/part-m-00000</a:t>
            </a:r>
          </a:p>
          <a:p>
            <a:pPr marL="0" indent="0">
              <a:buNone/>
            </a:pPr>
            <a:r>
              <a:rPr lang="en-US" dirty="0"/>
              <a:t>Outcome: Displayed content of the file, showing user data such as id, name, email, password, and timestamp.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291CD6-525C-BF9C-9556-1E5F1C8F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83" y="5280331"/>
            <a:ext cx="6896100" cy="12096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659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DD46-7396-4661-5A38-92E12F1B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7" y="378875"/>
            <a:ext cx="9692640" cy="1325562"/>
          </a:xfrm>
        </p:spPr>
        <p:txBody>
          <a:bodyPr/>
          <a:lstStyle/>
          <a:p>
            <a:r>
              <a:rPr lang="en-US" dirty="0"/>
              <a:t>Incremental Import of Products Table with Sqoop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2577-355E-0B85-800E-2EF356457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950" y="1812593"/>
            <a:ext cx="8595360" cy="4351337"/>
          </a:xfrm>
        </p:spPr>
        <p:txBody>
          <a:bodyPr>
            <a:normAutofit/>
          </a:bodyPr>
          <a:lstStyle/>
          <a:p>
            <a:r>
              <a:rPr lang="en-US" dirty="0"/>
              <a:t>Importing Table:</a:t>
            </a:r>
          </a:p>
          <a:p>
            <a:pPr marL="0" indent="0">
              <a:buNone/>
            </a:pPr>
            <a:r>
              <a:rPr lang="en-US" dirty="0"/>
              <a:t>Command: </a:t>
            </a:r>
            <a:r>
              <a:rPr lang="en-US" dirty="0" err="1"/>
              <a:t>sqoop</a:t>
            </a:r>
            <a:r>
              <a:rPr lang="en-US" dirty="0"/>
              <a:t> import --connect </a:t>
            </a:r>
            <a:r>
              <a:rPr lang="en-US" dirty="0" err="1"/>
              <a:t>jdbc:mysql</a:t>
            </a:r>
            <a:r>
              <a:rPr lang="en-US" dirty="0"/>
              <a:t>://localhost/ecommerce --username student --password student --table products --target-</a:t>
            </a:r>
            <a:r>
              <a:rPr lang="en-US" dirty="0" err="1"/>
              <a:t>dir</a:t>
            </a:r>
            <a:r>
              <a:rPr lang="en-US" dirty="0"/>
              <a:t> /user/student/table2 --incremental append --check-column price --last-value 499</a:t>
            </a:r>
          </a:p>
          <a:p>
            <a:pPr marL="0" indent="0">
              <a:buNone/>
            </a:pPr>
            <a:r>
              <a:rPr lang="en-US" dirty="0"/>
              <a:t>Outcome: Successfully imported the products table with incremental append based on the price column.</a:t>
            </a:r>
          </a:p>
          <a:p>
            <a:r>
              <a:rPr lang="en-US" dirty="0"/>
              <a:t>Transferred Data:</a:t>
            </a:r>
          </a:p>
          <a:p>
            <a:pPr marL="0" indent="0">
              <a:buNone/>
            </a:pPr>
            <a:r>
              <a:rPr lang="en-US" dirty="0"/>
              <a:t>Details: Transferred 138 bytes in 65.3471 seconds, retrieving 2 records.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4CAC6A-013F-247B-F468-E50DB31A1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281" y="5250400"/>
            <a:ext cx="7620000" cy="1228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5953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DD46-7396-4661-5A38-92E12F1B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7" y="378875"/>
            <a:ext cx="9692640" cy="1325562"/>
          </a:xfrm>
        </p:spPr>
        <p:txBody>
          <a:bodyPr/>
          <a:lstStyle/>
          <a:p>
            <a:r>
              <a:rPr lang="en-US" dirty="0"/>
              <a:t>Managing Zookeeper and Kafka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2577-355E-0B85-800E-2EF356457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27" y="1868129"/>
            <a:ext cx="4591665" cy="511277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1. Stopping Zookeeper:</a:t>
            </a:r>
          </a:p>
          <a:p>
            <a:pPr marL="0" indent="0">
              <a:buNone/>
            </a:pPr>
            <a:r>
              <a:rPr lang="en-US" dirty="0"/>
              <a:t>Command: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stop zookeeper</a:t>
            </a:r>
          </a:p>
          <a:p>
            <a:pPr marL="0" indent="0">
              <a:buNone/>
            </a:pPr>
            <a:r>
              <a:rPr lang="en-US" dirty="0"/>
              <a:t>Outcome: Stopped the Zookeeper service.</a:t>
            </a:r>
          </a:p>
          <a:p>
            <a:pPr marL="0" indent="0">
              <a:buNone/>
            </a:pPr>
            <a:r>
              <a:rPr lang="en-US" dirty="0"/>
              <a:t>2. Starting Zookeeper:</a:t>
            </a:r>
          </a:p>
          <a:p>
            <a:pPr marL="0" indent="0">
              <a:buNone/>
            </a:pPr>
            <a:r>
              <a:rPr lang="en-US" dirty="0"/>
              <a:t>Command: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zookeeper</a:t>
            </a:r>
          </a:p>
          <a:p>
            <a:pPr marL="0" indent="0">
              <a:buNone/>
            </a:pPr>
            <a:r>
              <a:rPr lang="en-US" dirty="0"/>
              <a:t>Outcome: Started the Zookeeper service.</a:t>
            </a:r>
          </a:p>
          <a:p>
            <a:pPr marL="0" indent="0">
              <a:buNone/>
            </a:pPr>
            <a:r>
              <a:rPr lang="en-US" dirty="0"/>
              <a:t>3. Checking Zookeeper Status:</a:t>
            </a:r>
          </a:p>
          <a:p>
            <a:pPr marL="0" indent="0">
              <a:buNone/>
            </a:pPr>
            <a:r>
              <a:rPr lang="en-US" dirty="0"/>
              <a:t>Command: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status zookeeper</a:t>
            </a:r>
          </a:p>
          <a:p>
            <a:pPr marL="0" indent="0">
              <a:buNone/>
            </a:pPr>
            <a:r>
              <a:rPr lang="en-US" dirty="0"/>
              <a:t>Outcome: Zookeeper service is active and running.</a:t>
            </a:r>
          </a:p>
          <a:p>
            <a:pPr marL="0" indent="0">
              <a:buNone/>
            </a:pPr>
            <a:r>
              <a:rPr lang="en-US" dirty="0"/>
              <a:t>4. Starting Kafka:</a:t>
            </a:r>
          </a:p>
          <a:p>
            <a:pPr marL="0" indent="0">
              <a:buNone/>
            </a:pPr>
            <a:r>
              <a:rPr lang="en-US" dirty="0"/>
              <a:t>Command: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kafka</a:t>
            </a:r>
          </a:p>
          <a:p>
            <a:pPr marL="0" indent="0">
              <a:buNone/>
            </a:pPr>
            <a:r>
              <a:rPr lang="en-US" dirty="0"/>
              <a:t>Outcome: Started the Kafka service.</a:t>
            </a:r>
          </a:p>
          <a:p>
            <a:pPr marL="0" indent="0">
              <a:buNone/>
            </a:pPr>
            <a:r>
              <a:rPr lang="en-US" dirty="0"/>
              <a:t>5. Checking Kafka Status:</a:t>
            </a:r>
          </a:p>
          <a:p>
            <a:pPr marL="0" indent="0">
              <a:buNone/>
            </a:pPr>
            <a:r>
              <a:rPr lang="en-US" dirty="0"/>
              <a:t>Command: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status kafka</a:t>
            </a:r>
          </a:p>
          <a:p>
            <a:pPr marL="0" indent="0">
              <a:buNone/>
            </a:pPr>
            <a:r>
              <a:rPr lang="en-US" dirty="0"/>
              <a:t>Outcome: Kafka service is active and running.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0B68186-8A5A-63B8-0935-81005C89C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6" r="20500" b="34608"/>
          <a:stretch/>
        </p:blipFill>
        <p:spPr>
          <a:xfrm>
            <a:off x="4030618" y="3638153"/>
            <a:ext cx="7797589" cy="25442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84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DD46-7396-4661-5A38-92E12F1B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7" y="527962"/>
            <a:ext cx="9722043" cy="1325562"/>
          </a:xfrm>
        </p:spPr>
        <p:txBody>
          <a:bodyPr/>
          <a:lstStyle/>
          <a:p>
            <a:r>
              <a:rPr lang="en-US" dirty="0"/>
              <a:t>Navigating and Editing Configuration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2577-355E-0B85-800E-2EF356457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950" y="2127788"/>
            <a:ext cx="8595360" cy="4351337"/>
          </a:xfrm>
        </p:spPr>
        <p:txBody>
          <a:bodyPr>
            <a:normAutofit/>
          </a:bodyPr>
          <a:lstStyle/>
          <a:p>
            <a:r>
              <a:rPr lang="en-US" dirty="0"/>
              <a:t>Navigating to Documents Directory:</a:t>
            </a:r>
          </a:p>
          <a:p>
            <a:pPr marL="0" indent="0">
              <a:buNone/>
            </a:pPr>
            <a:r>
              <a:rPr lang="en-US" dirty="0"/>
              <a:t>Command: cd /home/student/Documents</a:t>
            </a:r>
          </a:p>
          <a:p>
            <a:pPr marL="0" indent="0">
              <a:buNone/>
            </a:pPr>
            <a:r>
              <a:rPr lang="en-US" dirty="0"/>
              <a:t>Outcome: Changed directory to /home/student/Documents.</a:t>
            </a:r>
          </a:p>
          <a:p>
            <a:r>
              <a:rPr lang="en-US" dirty="0"/>
              <a:t>Editing Configuration File:</a:t>
            </a:r>
          </a:p>
          <a:p>
            <a:pPr marL="0" indent="0">
              <a:buNone/>
            </a:pPr>
            <a:r>
              <a:rPr lang="en-US" dirty="0"/>
              <a:t>Command: vi </a:t>
            </a:r>
            <a:r>
              <a:rPr lang="en-US" dirty="0" err="1"/>
              <a:t>spooldir.conf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Outcome: Opened the </a:t>
            </a:r>
            <a:r>
              <a:rPr lang="en-US" dirty="0" err="1"/>
              <a:t>spooldir.conf</a:t>
            </a:r>
            <a:r>
              <a:rPr lang="en-US" dirty="0"/>
              <a:t> file for editing using the vi editor.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582F3E-4D6B-70D0-A3F4-C9BF4425C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79" r="32102" b="13097"/>
          <a:stretch/>
        </p:blipFill>
        <p:spPr>
          <a:xfrm>
            <a:off x="3592375" y="5004478"/>
            <a:ext cx="8045675" cy="14746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876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DD46-7396-4661-5A38-92E12F1B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7" y="527962"/>
            <a:ext cx="9722043" cy="1325562"/>
          </a:xfrm>
        </p:spPr>
        <p:txBody>
          <a:bodyPr/>
          <a:lstStyle/>
          <a:p>
            <a:r>
              <a:rPr lang="en-US" dirty="0"/>
              <a:t>Starting a Flume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2577-355E-0B85-800E-2EF356457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950" y="2127788"/>
            <a:ext cx="8595360" cy="4351337"/>
          </a:xfrm>
        </p:spPr>
        <p:txBody>
          <a:bodyPr>
            <a:normAutofit/>
          </a:bodyPr>
          <a:lstStyle/>
          <a:p>
            <a:r>
              <a:rPr lang="en-US" dirty="0"/>
              <a:t>Command:</a:t>
            </a:r>
          </a:p>
          <a:p>
            <a:pPr marL="0" indent="0">
              <a:buNone/>
            </a:pPr>
            <a:r>
              <a:rPr lang="en-US" dirty="0"/>
              <a:t>flume-ng agent --conf $FLUME_HOME/conf --conf-file /home/student/Labs/C3U4/</a:t>
            </a:r>
            <a:r>
              <a:rPr lang="en-US" dirty="0" err="1"/>
              <a:t>spooldir.conf</a:t>
            </a:r>
            <a:r>
              <a:rPr lang="en-US" dirty="0"/>
              <a:t> --name agent1 -</a:t>
            </a:r>
            <a:r>
              <a:rPr lang="en-US" dirty="0" err="1"/>
              <a:t>Dflume.root.logger</a:t>
            </a:r>
            <a:r>
              <a:rPr lang="en-US" dirty="0"/>
              <a:t>=</a:t>
            </a:r>
            <a:r>
              <a:rPr lang="en-US" dirty="0" err="1"/>
              <a:t>INFO,console</a:t>
            </a:r>
            <a:endParaRPr lang="en-US" dirty="0"/>
          </a:p>
          <a:p>
            <a:r>
              <a:rPr lang="en-US" dirty="0"/>
              <a:t>Outcome: Starts a Flume agent named agent1 with the specified configuration file and logging settings.</a:t>
            </a:r>
            <a:endParaRPr lang="ar-EG" dirty="0"/>
          </a:p>
          <a:p>
            <a:pPr marL="0" indent="0">
              <a:buNone/>
            </a:pPr>
            <a:r>
              <a:rPr lang="en-US" dirty="0"/>
              <a:t>This command is used to start a Flume agent named agent1 with the specified configuration file and logging settings.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1B37406C-8CCC-FE67-2751-EEEE6A5A65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2" r="53849" b="63998"/>
          <a:stretch/>
        </p:blipFill>
        <p:spPr>
          <a:xfrm>
            <a:off x="5291683" y="4909930"/>
            <a:ext cx="6267526" cy="16293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6301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DD46-7396-4661-5A38-92E12F1B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7" y="527962"/>
            <a:ext cx="9722043" cy="1325562"/>
          </a:xfrm>
        </p:spPr>
        <p:txBody>
          <a:bodyPr/>
          <a:lstStyle/>
          <a:p>
            <a:r>
              <a:rPr lang="en-US" dirty="0"/>
              <a:t>Running a Python Script and Navigating 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2577-355E-0B85-800E-2EF356457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950" y="2127788"/>
            <a:ext cx="8595360" cy="4351337"/>
          </a:xfrm>
        </p:spPr>
        <p:txBody>
          <a:bodyPr>
            <a:normAutofit/>
          </a:bodyPr>
          <a:lstStyle/>
          <a:p>
            <a:r>
              <a:rPr lang="en-US" dirty="0"/>
              <a:t>Running Python Script:</a:t>
            </a:r>
          </a:p>
          <a:p>
            <a:pPr marL="0" indent="0">
              <a:buNone/>
            </a:pPr>
            <a:r>
              <a:rPr lang="en-US" dirty="0"/>
              <a:t>Command: python ./spool_stream.py ./spool 5000 ~/Data/alice_in_wonderland.txt</a:t>
            </a:r>
          </a:p>
          <a:p>
            <a:pPr marL="0" indent="0">
              <a:buNone/>
            </a:pPr>
            <a:r>
              <a:rPr lang="en-US" dirty="0"/>
              <a:t>Outcome: Attempted to run the script but encountered an error: “No such file or directory”.</a:t>
            </a:r>
          </a:p>
          <a:p>
            <a:r>
              <a:rPr lang="en-US" dirty="0"/>
              <a:t>Changing Directory:</a:t>
            </a:r>
          </a:p>
          <a:p>
            <a:pPr marL="0" indent="0">
              <a:buNone/>
            </a:pPr>
            <a:r>
              <a:rPr lang="en-US" dirty="0"/>
              <a:t>Command: cd /home/student/Labs/C3U4</a:t>
            </a:r>
          </a:p>
          <a:p>
            <a:pPr marL="0" indent="0">
              <a:buNone/>
            </a:pPr>
            <a:r>
              <a:rPr lang="en-US" dirty="0"/>
              <a:t>Outcome: Changed directory to </a:t>
            </a:r>
            <a:endParaRPr lang="ar-EG" dirty="0"/>
          </a:p>
          <a:p>
            <a:pPr marL="0" indent="0">
              <a:buNone/>
            </a:pPr>
            <a:r>
              <a:rPr lang="en-US" dirty="0"/>
              <a:t>/home/student/Labs/C3U4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7689274-29A3-72C4-B3D0-3D44D4974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7"/>
          <a:stretch/>
        </p:blipFill>
        <p:spPr>
          <a:xfrm>
            <a:off x="5620855" y="4512178"/>
            <a:ext cx="6017195" cy="1618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0776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DD46-7396-4661-5A38-92E12F1B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7" y="527962"/>
            <a:ext cx="9722043" cy="1325562"/>
          </a:xfrm>
        </p:spPr>
        <p:txBody>
          <a:bodyPr/>
          <a:lstStyle/>
          <a:p>
            <a:r>
              <a:rPr lang="en-US" dirty="0"/>
              <a:t>Consuming Kafka Streams with Kafka Console Consumer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2577-355E-0B85-800E-2EF356457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950" y="2127788"/>
            <a:ext cx="8595360" cy="4351337"/>
          </a:xfrm>
        </p:spPr>
        <p:txBody>
          <a:bodyPr>
            <a:normAutofit/>
          </a:bodyPr>
          <a:lstStyle/>
          <a:p>
            <a:r>
              <a:rPr lang="en-US" dirty="0"/>
              <a:t>kafka-console-consumer: This is the Kafka command-line tool used to read messages from a Kafka topic.</a:t>
            </a:r>
          </a:p>
          <a:p>
            <a:r>
              <a:rPr lang="en-US" dirty="0"/>
              <a:t>--bootstrap-server localhost:9092: Specifies the Kafka broker to connect to. it’s running on localhost at port 9092.</a:t>
            </a:r>
          </a:p>
          <a:p>
            <a:r>
              <a:rPr lang="en-US" dirty="0"/>
              <a:t>--topic </a:t>
            </a:r>
            <a:r>
              <a:rPr lang="en-US" dirty="0" err="1"/>
              <a:t>stream_text</a:t>
            </a:r>
            <a:r>
              <a:rPr lang="en-US" dirty="0"/>
              <a:t>: Indicates the topic from which messages will be consumed. Here, the topic is stream_text.</a:t>
            </a:r>
          </a:p>
          <a:p>
            <a:r>
              <a:rPr lang="en-US" dirty="0"/>
              <a:t>--from-beginning: Tells the consumer to read messages from the beginning of the topic, rather than starting from the latest message.</a:t>
            </a:r>
          </a:p>
        </p:txBody>
      </p:sp>
      <p:pic>
        <p:nvPicPr>
          <p:cNvPr id="6" name="Picture 5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BD47F952-5610-8A64-EAD0-E0568E02E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1" r="64410" b="60712"/>
          <a:stretch/>
        </p:blipFill>
        <p:spPr>
          <a:xfrm>
            <a:off x="6922120" y="4731258"/>
            <a:ext cx="4795443" cy="18870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8567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16A00-DE95-B9DE-46E3-950C03321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820" y="479322"/>
            <a:ext cx="10134180" cy="5899355"/>
          </a:xfrm>
        </p:spPr>
        <p:txBody>
          <a:bodyPr>
            <a:normAutofit/>
          </a:bodyPr>
          <a:lstStyle/>
          <a:p>
            <a:r>
              <a:rPr lang="en-US" dirty="0"/>
              <a:t>Objective:</a:t>
            </a:r>
          </a:p>
          <a:p>
            <a:pPr marL="0" indent="0">
              <a:buNone/>
            </a:pPr>
            <a:r>
              <a:rPr lang="en-US" dirty="0"/>
              <a:t>The primary goal is to design and implement a data pipeline that integrates both batch processing (using Apache Sqoop) and real-time streaming (using Apache Flume and Apache Kafka).</a:t>
            </a:r>
          </a:p>
          <a:p>
            <a:endParaRPr lang="en-US" dirty="0"/>
          </a:p>
          <a:p>
            <a:r>
              <a:rPr lang="en-US" dirty="0"/>
              <a:t>Scenario:</a:t>
            </a:r>
          </a:p>
          <a:p>
            <a:pPr marL="0" indent="0">
              <a:buNone/>
            </a:pPr>
            <a:r>
              <a:rPr lang="en-US" dirty="0"/>
              <a:t>The scenario involves setting up an environment on a local machine where historical data from a relational database (e.g., MySQL) is migrated to Hadoop's HDFS. Simultaneously, real-time streaming data from local files is handled, ensuring seamless data flow using Apache Kafka.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Components:</a:t>
            </a:r>
          </a:p>
          <a:p>
            <a:pPr marL="0" indent="0">
              <a:buNone/>
            </a:pPr>
            <a:r>
              <a:rPr lang="en-US" dirty="0"/>
              <a:t>Apache Sqoop: Used for batch data migration from relational databases to HDFS.</a:t>
            </a:r>
          </a:p>
          <a:p>
            <a:pPr marL="0" indent="0">
              <a:buNone/>
            </a:pPr>
            <a:r>
              <a:rPr lang="en-US" dirty="0"/>
              <a:t>Apache Flume: Handles real-time data ingestion from local files.</a:t>
            </a:r>
          </a:p>
          <a:p>
            <a:pPr marL="0" indent="0">
              <a:buNone/>
            </a:pPr>
            <a:r>
              <a:rPr lang="en-US" dirty="0"/>
              <a:t>Apache Kafka: Manages and ensures real-time data flow.</a:t>
            </a:r>
          </a:p>
        </p:txBody>
      </p:sp>
    </p:spTree>
    <p:extLst>
      <p:ext uri="{BB962C8B-B14F-4D97-AF65-F5344CB8AC3E}">
        <p14:creationId xmlns:p14="http://schemas.microsoft.com/office/powerpoint/2010/main" val="425638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16A00-DE95-B9DE-46E3-950C03321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820" y="599767"/>
            <a:ext cx="5896011" cy="5899355"/>
          </a:xfrm>
        </p:spPr>
        <p:txBody>
          <a:bodyPr>
            <a:normAutofit/>
          </a:bodyPr>
          <a:lstStyle/>
          <a:p>
            <a:r>
              <a:rPr lang="en-US" dirty="0"/>
              <a:t>Connecting to MariaDB: Logged into the MariaDB server using the </a:t>
            </a:r>
            <a:r>
              <a:rPr lang="en-US" dirty="0" err="1"/>
              <a:t>mysql</a:t>
            </a:r>
            <a:r>
              <a:rPr lang="en-US" dirty="0"/>
              <a:t> command.</a:t>
            </a:r>
          </a:p>
          <a:p>
            <a:r>
              <a:rPr lang="en-US" dirty="0"/>
              <a:t>Creating the Database: Command: CREATE DATABASE ecommerce;</a:t>
            </a:r>
          </a:p>
          <a:p>
            <a:pPr marL="0" indent="0">
              <a:buNone/>
            </a:pPr>
            <a:r>
              <a:rPr lang="en-US" dirty="0"/>
              <a:t>Purpose: Establish a new database named ecommerce to store all related data.</a:t>
            </a:r>
          </a:p>
          <a:p>
            <a:r>
              <a:rPr lang="en-US" dirty="0"/>
              <a:t>Creating Tables:</a:t>
            </a:r>
          </a:p>
          <a:p>
            <a:pPr marL="0" indent="0">
              <a:buNone/>
            </a:pPr>
            <a:r>
              <a:rPr lang="en-US" dirty="0"/>
              <a:t>Users Table: Contains fields like id, username, email, password, and </a:t>
            </a:r>
            <a:r>
              <a:rPr lang="en-US" dirty="0" err="1"/>
              <a:t>created_at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Products Table: Includes fields such as id, name, description, price, stock, and </a:t>
            </a:r>
            <a:r>
              <a:rPr lang="en-US" dirty="0" err="1"/>
              <a:t>created_at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Orders Table: Has fields like id, </a:t>
            </a:r>
            <a:r>
              <a:rPr lang="en-US" dirty="0" err="1"/>
              <a:t>user_id</a:t>
            </a:r>
            <a:r>
              <a:rPr lang="en-US" dirty="0"/>
              <a:t>, </a:t>
            </a:r>
            <a:r>
              <a:rPr lang="en-US" dirty="0" err="1"/>
              <a:t>product_id</a:t>
            </a:r>
            <a:r>
              <a:rPr lang="en-US" dirty="0"/>
              <a:t>, quantity, </a:t>
            </a:r>
            <a:r>
              <a:rPr lang="en-US" dirty="0" err="1"/>
              <a:t>order_date</a:t>
            </a:r>
            <a:r>
              <a:rPr lang="en-US" dirty="0"/>
              <a:t>, and foreign keys linking to users and products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85BCA-4B9C-7D8A-5686-2C6BF453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239" y="1074173"/>
            <a:ext cx="4696941" cy="5351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1038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16A00-DE95-B9DE-46E3-950C03321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74" y="1536398"/>
            <a:ext cx="5896011" cy="58993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Users: Added two users, John Doe and Jane Smith.</a:t>
            </a:r>
          </a:p>
          <a:p>
            <a:pPr marL="0" indent="0">
              <a:buNone/>
            </a:pPr>
            <a:r>
              <a:rPr lang="en-US" dirty="0"/>
              <a:t>Products: Added three products: a laptop, a smartphone, and headphones.</a:t>
            </a:r>
          </a:p>
          <a:p>
            <a:pPr marL="0" indent="0">
              <a:buNone/>
            </a:pPr>
            <a:r>
              <a:rPr lang="en-US" dirty="0"/>
              <a:t>Orders: Added three orders linking users to products with specified quantities.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A30507-7DD3-3A86-45AB-3C893131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539" y="3232298"/>
            <a:ext cx="6213987" cy="31573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6AA826-05B1-A649-E19E-34ABAB0A99B1}"/>
              </a:ext>
            </a:extLst>
          </p:cNvPr>
          <p:cNvSpPr txBox="1">
            <a:spLocks/>
          </p:cNvSpPr>
          <p:nvPr/>
        </p:nvSpPr>
        <p:spPr>
          <a:xfrm>
            <a:off x="4831234" y="3003755"/>
            <a:ext cx="5896011" cy="5899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A55C4B-FFDD-99EE-F8E3-7A45F7A19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0" y="69041"/>
            <a:ext cx="9937341" cy="163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97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16A00-DE95-B9DE-46E3-950C03321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130" y="479322"/>
            <a:ext cx="5896011" cy="5899355"/>
          </a:xfrm>
        </p:spPr>
        <p:txBody>
          <a:bodyPr>
            <a:normAutofit/>
          </a:bodyPr>
          <a:lstStyle/>
          <a:p>
            <a:r>
              <a:rPr lang="en-US" dirty="0"/>
              <a:t>Showing Databases:</a:t>
            </a:r>
          </a:p>
          <a:p>
            <a:pPr marL="0" indent="0">
              <a:buNone/>
            </a:pPr>
            <a:r>
              <a:rPr lang="en-US" dirty="0"/>
              <a:t>Command: SHOW DATABASES;</a:t>
            </a:r>
          </a:p>
          <a:p>
            <a:pPr marL="0" indent="0">
              <a:buNone/>
            </a:pPr>
            <a:r>
              <a:rPr lang="en-US" dirty="0"/>
              <a:t>Outcome: Listed available databases, including ecommerce, </a:t>
            </a:r>
            <a:r>
              <a:rPr lang="en-US" dirty="0" err="1"/>
              <a:t>mysql</a:t>
            </a:r>
            <a:r>
              <a:rPr lang="en-US" dirty="0"/>
              <a:t>, and others.</a:t>
            </a:r>
          </a:p>
          <a:p>
            <a:r>
              <a:rPr lang="en-US" dirty="0"/>
              <a:t>Showing Tables:</a:t>
            </a:r>
          </a:p>
          <a:p>
            <a:pPr marL="0" indent="0">
              <a:buNone/>
            </a:pPr>
            <a:r>
              <a:rPr lang="en-US" dirty="0"/>
              <a:t>Command: SHOW TABLES;</a:t>
            </a:r>
          </a:p>
          <a:p>
            <a:pPr marL="0" indent="0">
              <a:buNone/>
            </a:pPr>
            <a:r>
              <a:rPr lang="en-US" dirty="0"/>
              <a:t>Outcome: Displayed tables within the ecommerce database: orders, products, and users.</a:t>
            </a:r>
          </a:p>
          <a:p>
            <a:r>
              <a:rPr lang="en-US" dirty="0"/>
              <a:t>Describing Table Structure:</a:t>
            </a:r>
          </a:p>
          <a:p>
            <a:pPr marL="0" indent="0">
              <a:buNone/>
            </a:pPr>
            <a:r>
              <a:rPr lang="en-US" dirty="0"/>
              <a:t>Command: DESC orders;</a:t>
            </a:r>
          </a:p>
          <a:p>
            <a:pPr marL="0" indent="0">
              <a:buNone/>
            </a:pPr>
            <a:r>
              <a:rPr lang="en-US" dirty="0"/>
              <a:t>Outcome: Displayed the structure of the orders table, including fields like id, </a:t>
            </a:r>
            <a:r>
              <a:rPr lang="en-US" dirty="0" err="1"/>
              <a:t>user_id</a:t>
            </a:r>
            <a:r>
              <a:rPr lang="en-US" dirty="0"/>
              <a:t>, </a:t>
            </a:r>
            <a:r>
              <a:rPr lang="en-US" dirty="0" err="1"/>
              <a:t>product_id</a:t>
            </a:r>
            <a:r>
              <a:rPr lang="en-US" dirty="0"/>
              <a:t>, quantity, and </a:t>
            </a:r>
            <a:r>
              <a:rPr lang="en-US" dirty="0" err="1"/>
              <a:t>order_date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08AA3-9B3D-24C3-0CA1-3DD4BA310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852" y="1085636"/>
            <a:ext cx="4921965" cy="5167679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980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DD46-7396-4661-5A38-92E12F1B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66" y="503238"/>
            <a:ext cx="9692640" cy="1325562"/>
          </a:xfrm>
        </p:spPr>
        <p:txBody>
          <a:bodyPr/>
          <a:lstStyle/>
          <a:p>
            <a:r>
              <a:rPr lang="en-US" dirty="0"/>
              <a:t>Importing Data with Sqoop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2577-355E-0B85-800E-2EF356457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117" y="1828800"/>
            <a:ext cx="8595360" cy="4351337"/>
          </a:xfrm>
        </p:spPr>
        <p:txBody>
          <a:bodyPr/>
          <a:lstStyle/>
          <a:p>
            <a:r>
              <a:rPr lang="en-US" dirty="0"/>
              <a:t>Listing Databases:</a:t>
            </a:r>
          </a:p>
          <a:p>
            <a:r>
              <a:rPr lang="en-US" dirty="0"/>
              <a:t>Command: </a:t>
            </a:r>
            <a:r>
              <a:rPr lang="en-US" dirty="0" err="1"/>
              <a:t>sqoop</a:t>
            </a:r>
            <a:r>
              <a:rPr lang="en-US" dirty="0"/>
              <a:t> list-databases --connect </a:t>
            </a:r>
            <a:r>
              <a:rPr lang="en-US" dirty="0" err="1"/>
              <a:t>jdbc:mysql</a:t>
            </a:r>
            <a:r>
              <a:rPr lang="en-US" dirty="0"/>
              <a:t>://localhost --username student --password student</a:t>
            </a:r>
          </a:p>
          <a:p>
            <a:r>
              <a:rPr lang="en-US" dirty="0"/>
              <a:t>Outcome: Listed databases including </a:t>
            </a:r>
            <a:r>
              <a:rPr lang="en-US" dirty="0" err="1"/>
              <a:t>information_schema</a:t>
            </a:r>
            <a:r>
              <a:rPr lang="en-US" dirty="0"/>
              <a:t>, ecommerce, hue, labs, </a:t>
            </a:r>
            <a:r>
              <a:rPr lang="en-US" dirty="0" err="1"/>
              <a:t>mysql</a:t>
            </a:r>
            <a:r>
              <a:rPr lang="en-US" dirty="0"/>
              <a:t>, and </a:t>
            </a:r>
            <a:r>
              <a:rPr lang="en-US" dirty="0" err="1"/>
              <a:t>performance_schema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900D9-E4BA-7F34-F487-787F38FF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883" y="4087812"/>
            <a:ext cx="7620000" cy="2266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8192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DD46-7396-4661-5A38-92E12F1B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66" y="15082"/>
            <a:ext cx="9692640" cy="1325562"/>
          </a:xfrm>
        </p:spPr>
        <p:txBody>
          <a:bodyPr/>
          <a:lstStyle/>
          <a:p>
            <a:r>
              <a:rPr lang="en-US" dirty="0"/>
              <a:t>Importing All Tables with Sqoop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2577-355E-0B85-800E-2EF356457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117" y="1828800"/>
            <a:ext cx="8595360" cy="4351337"/>
          </a:xfrm>
        </p:spPr>
        <p:txBody>
          <a:bodyPr/>
          <a:lstStyle/>
          <a:p>
            <a:r>
              <a:rPr lang="en-US" dirty="0"/>
              <a:t>Importing Tables:</a:t>
            </a:r>
          </a:p>
          <a:p>
            <a:r>
              <a:rPr lang="en-US" dirty="0"/>
              <a:t>Command: </a:t>
            </a:r>
            <a:r>
              <a:rPr lang="en-US" dirty="0" err="1"/>
              <a:t>sqoop</a:t>
            </a:r>
            <a:r>
              <a:rPr lang="en-US" dirty="0"/>
              <a:t> import-all-tables --connect </a:t>
            </a:r>
            <a:r>
              <a:rPr lang="en-US" dirty="0" err="1"/>
              <a:t>jdbc:mysql</a:t>
            </a:r>
            <a:r>
              <a:rPr lang="en-US" dirty="0"/>
              <a:t>://localhost/labs --username student --password student</a:t>
            </a:r>
          </a:p>
          <a:p>
            <a:r>
              <a:rPr lang="en-US" dirty="0"/>
              <a:t>Outcome: Attempted to import all tables from the labs database.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27CC3-F93A-2AC0-2AF7-24A50BF4A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17" y="4134678"/>
            <a:ext cx="8087166" cy="19004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3278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DD46-7396-4661-5A38-92E12F1B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7" y="123238"/>
            <a:ext cx="9692640" cy="1325562"/>
          </a:xfrm>
        </p:spPr>
        <p:txBody>
          <a:bodyPr/>
          <a:lstStyle/>
          <a:p>
            <a:r>
              <a:rPr lang="en-US" dirty="0"/>
              <a:t>Importing Users Table with Sqoop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2577-355E-0B85-800E-2EF356457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117" y="1555853"/>
            <a:ext cx="8595360" cy="4351337"/>
          </a:xfrm>
        </p:spPr>
        <p:txBody>
          <a:bodyPr/>
          <a:lstStyle/>
          <a:p>
            <a:r>
              <a:rPr lang="en-US" dirty="0"/>
              <a:t>Creating Directory:</a:t>
            </a:r>
          </a:p>
          <a:p>
            <a:pPr marL="0" indent="0">
              <a:buNone/>
            </a:pPr>
            <a:r>
              <a:rPr lang="en-US" dirty="0"/>
              <a:t>Command: </a:t>
            </a:r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 err="1"/>
              <a:t>dfs</a:t>
            </a:r>
            <a:r>
              <a:rPr lang="en-US" dirty="0"/>
              <a:t> -</a:t>
            </a:r>
            <a:r>
              <a:rPr lang="en-US" dirty="0" err="1"/>
              <a:t>mkdir</a:t>
            </a:r>
            <a:r>
              <a:rPr lang="en-US" dirty="0"/>
              <a:t> /table2</a:t>
            </a:r>
          </a:p>
          <a:p>
            <a:pPr marL="0" indent="0">
              <a:buNone/>
            </a:pPr>
            <a:r>
              <a:rPr lang="en-US" dirty="0"/>
              <a:t>Outcome: Created a directory named /table2 in HDFS.</a:t>
            </a:r>
          </a:p>
          <a:p>
            <a:r>
              <a:rPr lang="en-US" dirty="0"/>
              <a:t>Importing Table:</a:t>
            </a:r>
          </a:p>
          <a:p>
            <a:pPr marL="0" indent="0">
              <a:buNone/>
            </a:pPr>
            <a:r>
              <a:rPr lang="en-US" dirty="0"/>
              <a:t>Command: </a:t>
            </a:r>
            <a:r>
              <a:rPr lang="en-US" dirty="0" err="1"/>
              <a:t>sqoop</a:t>
            </a:r>
            <a:r>
              <a:rPr lang="en-US" dirty="0"/>
              <a:t> import --connect </a:t>
            </a:r>
            <a:r>
              <a:rPr lang="en-US" dirty="0" err="1"/>
              <a:t>jdbc:mysql</a:t>
            </a:r>
            <a:r>
              <a:rPr lang="en-US" dirty="0"/>
              <a:t>://localhost/ecommerce --username student --password student --table users --fields-terminated-by ',' --target-</a:t>
            </a:r>
            <a:r>
              <a:rPr lang="en-US" dirty="0" err="1"/>
              <a:t>dir</a:t>
            </a:r>
            <a:r>
              <a:rPr lang="en-US" dirty="0"/>
              <a:t> /table2/users</a:t>
            </a:r>
          </a:p>
          <a:p>
            <a:pPr marL="0" indent="0">
              <a:buNone/>
            </a:pPr>
            <a:r>
              <a:rPr lang="en-US" dirty="0"/>
              <a:t>Outcome: Attempted to import the users table from the ecommerce database into the /table2/users directory in HDFS.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82763C-6ED1-969B-F073-E66A3D824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1" y="5174483"/>
            <a:ext cx="7941122" cy="13996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2927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DD46-7396-4661-5A38-92E12F1B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7" y="123238"/>
            <a:ext cx="9692640" cy="1325562"/>
          </a:xfrm>
        </p:spPr>
        <p:txBody>
          <a:bodyPr/>
          <a:lstStyle/>
          <a:p>
            <a:r>
              <a:rPr lang="en-US" dirty="0"/>
              <a:t>Importing Products Table with Sqoop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2577-355E-0B85-800E-2EF356457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117" y="1555853"/>
            <a:ext cx="8595360" cy="4351337"/>
          </a:xfrm>
        </p:spPr>
        <p:txBody>
          <a:bodyPr/>
          <a:lstStyle/>
          <a:p>
            <a:r>
              <a:rPr lang="en-US" dirty="0"/>
              <a:t>Importing Table:</a:t>
            </a:r>
          </a:p>
          <a:p>
            <a:r>
              <a:rPr lang="en-US" dirty="0"/>
              <a:t>Command: </a:t>
            </a:r>
            <a:r>
              <a:rPr lang="en-US" dirty="0" err="1"/>
              <a:t>sqoop</a:t>
            </a:r>
            <a:r>
              <a:rPr lang="en-US" dirty="0"/>
              <a:t> import --connect </a:t>
            </a:r>
            <a:r>
              <a:rPr lang="en-US" dirty="0" err="1"/>
              <a:t>jdbc:mysql</a:t>
            </a:r>
            <a:r>
              <a:rPr lang="en-US" dirty="0"/>
              <a:t>://localhost/ecommerce --username student --password student --table products --target-</a:t>
            </a:r>
            <a:r>
              <a:rPr lang="en-US" dirty="0" err="1"/>
              <a:t>dir</a:t>
            </a:r>
            <a:r>
              <a:rPr lang="en-US" dirty="0"/>
              <a:t> /user/student/table2 --incremental append --check-column price --last-value 499</a:t>
            </a:r>
          </a:p>
          <a:p>
            <a:r>
              <a:rPr lang="en-US" dirty="0"/>
              <a:t>Outcome: Attempted to import the products table from the ecommerce database into the /user/student/table2 directory in HDFS with incremental append based on the price column.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5AEBF-D807-ACB8-F9D6-18EF133D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79" y="4918132"/>
            <a:ext cx="10705504" cy="14265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645865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167</TotalTime>
  <Words>1210</Words>
  <Application>Microsoft Office PowerPoint</Application>
  <PresentationFormat>Widescreen</PresentationFormat>
  <Paragraphs>106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Schoolbook</vt:lpstr>
      <vt:lpstr>Wingdings 2</vt:lpstr>
      <vt:lpstr>View</vt:lpstr>
      <vt:lpstr>Assignment Ch 3</vt:lpstr>
      <vt:lpstr>PowerPoint Presentation</vt:lpstr>
      <vt:lpstr>PowerPoint Presentation</vt:lpstr>
      <vt:lpstr>PowerPoint Presentation</vt:lpstr>
      <vt:lpstr>PowerPoint Presentation</vt:lpstr>
      <vt:lpstr>Importing Data with Sqoop </vt:lpstr>
      <vt:lpstr>Importing All Tables with Sqoop</vt:lpstr>
      <vt:lpstr>Importing Users Table with Sqoop</vt:lpstr>
      <vt:lpstr>Importing Products Table with Sqoop</vt:lpstr>
      <vt:lpstr>Listing Files in HDFS</vt:lpstr>
      <vt:lpstr>Incremental Import of Products Table with Sqoop</vt:lpstr>
      <vt:lpstr>Managing Zookeeper and Kafka Services</vt:lpstr>
      <vt:lpstr>Navigating and Editing Configuration Files</vt:lpstr>
      <vt:lpstr>Starting a Flume Agent</vt:lpstr>
      <vt:lpstr>Running a Python Script and Navigating Directories</vt:lpstr>
      <vt:lpstr>Consuming Kafka Streams with Kafka Console Consumer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yomna gamal</dc:creator>
  <cp:lastModifiedBy>yomna gamal</cp:lastModifiedBy>
  <cp:revision>4</cp:revision>
  <dcterms:created xsi:type="dcterms:W3CDTF">2024-08-10T14:50:22Z</dcterms:created>
  <dcterms:modified xsi:type="dcterms:W3CDTF">2024-08-10T17:38:19Z</dcterms:modified>
</cp:coreProperties>
</file>